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6" r:id="rId8"/>
    <p:sldId id="2126" r:id="rId9"/>
    <p:sldId id="1889" r:id="rId10"/>
    <p:sldId id="1890" r:id="rId11"/>
    <p:sldId id="2032" r:id="rId12"/>
    <p:sldId id="1943" r:id="rId13"/>
    <p:sldId id="1891" r:id="rId14"/>
    <p:sldId id="1892" r:id="rId15"/>
    <p:sldId id="1893" r:id="rId16"/>
    <p:sldId id="1874" r:id="rId17"/>
    <p:sldId id="2123" r:id="rId18"/>
    <p:sldId id="2124" r:id="rId19"/>
    <p:sldId id="2125" r:id="rId20"/>
    <p:sldId id="2034" r:id="rId21"/>
    <p:sldId id="1878" r:id="rId22"/>
    <p:sldId id="1879" r:id="rId23"/>
    <p:sldId id="2036" r:id="rId24"/>
    <p:sldId id="2120" r:id="rId25"/>
    <p:sldId id="2037" r:id="rId26"/>
    <p:sldId id="1881" r:id="rId27"/>
    <p:sldId id="1882" r:id="rId28"/>
    <p:sldId id="2121" r:id="rId29"/>
    <p:sldId id="2122" r:id="rId30"/>
    <p:sldId id="1885" r:id="rId31"/>
    <p:sldId id="1886" r:id="rId32"/>
    <p:sldId id="1887" r:id="rId33"/>
    <p:sldId id="1888" r:id="rId34"/>
    <p:sldId id="1873"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6" autoAdjust="0"/>
    <p:restoredTop sz="96291" autoAdjust="0"/>
  </p:normalViewPr>
  <p:slideViewPr>
    <p:cSldViewPr showGuides="1">
      <p:cViewPr>
        <p:scale>
          <a:sx n="111" d="100"/>
          <a:sy n="111" d="100"/>
        </p:scale>
        <p:origin x="560" y="33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8878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P28LKWTzrI"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12879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算力与带宽</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1AF4B-5D5B-A347-B1EE-74A196CA3E9A}"/>
              </a:ext>
            </a:extLst>
          </p:cNvPr>
          <p:cNvPicPr>
            <a:picLocks noChangeAspect="1"/>
          </p:cNvPicPr>
          <p:nvPr/>
        </p:nvPicPr>
        <p:blipFill rotWithShape="1">
          <a:blip r:embed="rId2"/>
          <a:srcRect l="4689" t="14065" r="6612" b="3407"/>
          <a:stretch/>
        </p:blipFill>
        <p:spPr>
          <a:xfrm>
            <a:off x="1148528" y="1333060"/>
            <a:ext cx="9899705" cy="4873700"/>
          </a:xfrm>
          <a:prstGeom prst="roundRect">
            <a:avLst>
              <a:gd name="adj" fmla="val 5244"/>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9183D159-65A0-6B4A-A60E-5F90AD68C4E8}"/>
              </a:ext>
            </a:extLst>
          </p:cNvPr>
          <p:cNvSpPr>
            <a:spLocks noGrp="1"/>
          </p:cNvSpPr>
          <p:nvPr>
            <p:ph type="title"/>
          </p:nvPr>
        </p:nvSpPr>
        <p:spPr/>
        <p:txBody>
          <a:bodyPr/>
          <a:lstStyle/>
          <a:p>
            <a:r>
              <a:rPr lang="zh-CN" altLang="en-US" dirty="0"/>
              <a:t>逻辑电路技术趋势预测</a:t>
            </a:r>
          </a:p>
        </p:txBody>
      </p:sp>
    </p:spTree>
    <p:extLst>
      <p:ext uri="{BB962C8B-B14F-4D97-AF65-F5344CB8AC3E}">
        <p14:creationId xmlns:p14="http://schemas.microsoft.com/office/powerpoint/2010/main" val="197904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96752"/>
            <a:ext cx="10731329" cy="2732657"/>
          </a:xfrm>
        </p:spPr>
        <p:txBody>
          <a:bodyPr/>
          <a:lstStyle/>
          <a:p>
            <a:r>
              <a:rPr lang="zh-CN" altLang="en-US" sz="8800" dirty="0"/>
              <a:t>谁会在乎算力呢？</a:t>
            </a:r>
          </a:p>
        </p:txBody>
      </p:sp>
      <p:pic>
        <p:nvPicPr>
          <p:cNvPr id="4" name="图片 3">
            <a:extLst>
              <a:ext uri="{FF2B5EF4-FFF2-40B4-BE49-F238E27FC236}">
                <a16:creationId xmlns:a16="http://schemas.microsoft.com/office/drawing/2014/main" id="{74F984D3-C399-724E-8D37-AA8BF2E5F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110457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92D74-2CD5-1849-9B8B-D1E45F60C415}"/>
              </a:ext>
            </a:extLst>
          </p:cNvPr>
          <p:cNvPicPr>
            <a:picLocks noChangeAspect="1"/>
          </p:cNvPicPr>
          <p:nvPr/>
        </p:nvPicPr>
        <p:blipFill>
          <a:blip r:embed="rId2"/>
          <a:stretch>
            <a:fillRect/>
          </a:stretch>
        </p:blipFill>
        <p:spPr>
          <a:xfrm>
            <a:off x="0" y="-1339"/>
            <a:ext cx="12196763" cy="6860679"/>
          </a:xfrm>
          <a:prstGeom prst="rect">
            <a:avLst/>
          </a:prstGeom>
        </p:spPr>
      </p:pic>
    </p:spTree>
    <p:extLst>
      <p:ext uri="{BB962C8B-B14F-4D97-AF65-F5344CB8AC3E}">
        <p14:creationId xmlns:p14="http://schemas.microsoft.com/office/powerpoint/2010/main" val="6835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05D38-DA77-5444-8B6D-BA486357A409}"/>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F8D2C745-A807-EF4F-BB09-2397C8EFB2F4}"/>
              </a:ext>
            </a:extLst>
          </p:cNvPr>
          <p:cNvPicPr>
            <a:picLocks noChangeAspect="1"/>
          </p:cNvPicPr>
          <p:nvPr/>
        </p:nvPicPr>
        <p:blipFill>
          <a:blip r:embed="rId2"/>
          <a:stretch>
            <a:fillRect/>
          </a:stretch>
        </p:blipFill>
        <p:spPr>
          <a:xfrm>
            <a:off x="59269" y="476672"/>
            <a:ext cx="12078223" cy="6381328"/>
          </a:xfrm>
          <a:prstGeom prst="rect">
            <a:avLst/>
          </a:prstGeom>
        </p:spPr>
      </p:pic>
    </p:spTree>
    <p:extLst>
      <p:ext uri="{BB962C8B-B14F-4D97-AF65-F5344CB8AC3E}">
        <p14:creationId xmlns:p14="http://schemas.microsoft.com/office/powerpoint/2010/main" val="259933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2C915F-35D7-514D-8D55-B0B243514443}"/>
              </a:ext>
            </a:extLst>
          </p:cNvPr>
          <p:cNvPicPr>
            <a:picLocks noChangeAspect="1"/>
          </p:cNvPicPr>
          <p:nvPr/>
        </p:nvPicPr>
        <p:blipFill>
          <a:blip r:embed="rId2"/>
          <a:stretch>
            <a:fillRect/>
          </a:stretch>
        </p:blipFill>
        <p:spPr>
          <a:xfrm>
            <a:off x="0" y="653565"/>
            <a:ext cx="12204089" cy="5871779"/>
          </a:xfrm>
          <a:prstGeom prst="rect">
            <a:avLst/>
          </a:prstGeom>
        </p:spPr>
      </p:pic>
    </p:spTree>
    <p:extLst>
      <p:ext uri="{BB962C8B-B14F-4D97-AF65-F5344CB8AC3E}">
        <p14:creationId xmlns:p14="http://schemas.microsoft.com/office/powerpoint/2010/main" val="176959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146293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mc:Choice xmlns:a14="http://schemas.microsoft.com/office/drawing/2010/main"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211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r>
              <a:rPr kumimoji="1" lang="zh-CN" altLang="en-US"/>
              <a:t>计算密集型</a:t>
            </a:r>
          </a:p>
        </p:txBody>
      </p:sp>
      <p:graphicFrame>
        <p:nvGraphicFramePr>
          <p:cNvPr id="7" name="表格 6">
            <a:extLst>
              <a:ext uri="{FF2B5EF4-FFF2-40B4-BE49-F238E27FC236}">
                <a16:creationId xmlns:a16="http://schemas.microsoft.com/office/drawing/2014/main" id="{D3D38971-116D-544B-8B2F-1579F5CCD52D}"/>
              </a:ext>
            </a:extLst>
          </p:cNvPr>
          <p:cNvGraphicFramePr>
            <a:graphicFrameLocks noGrp="1"/>
          </p:cNvGraphicFramePr>
          <p:nvPr>
            <p:extLst>
              <p:ext uri="{D42A27DB-BD31-4B8C-83A1-F6EECF244321}">
                <p14:modId xmlns:p14="http://schemas.microsoft.com/office/powerpoint/2010/main" val="2463048515"/>
              </p:ext>
            </p:extLst>
          </p:nvPr>
        </p:nvGraphicFramePr>
        <p:xfrm>
          <a:off x="696713" y="4632101"/>
          <a:ext cx="10514237" cy="1461196"/>
        </p:xfrm>
        <a:graphic>
          <a:graphicData uri="http://schemas.openxmlformats.org/drawingml/2006/table">
            <a:tbl>
              <a:tblPr/>
              <a:tblGrid>
                <a:gridCol w="3155729">
                  <a:extLst>
                    <a:ext uri="{9D8B030D-6E8A-4147-A177-3AD203B41FA5}">
                      <a16:colId xmlns:a16="http://schemas.microsoft.com/office/drawing/2014/main" val="1189140174"/>
                    </a:ext>
                  </a:extLst>
                </a:gridCol>
                <a:gridCol w="2452836">
                  <a:extLst>
                    <a:ext uri="{9D8B030D-6E8A-4147-A177-3AD203B41FA5}">
                      <a16:colId xmlns:a16="http://schemas.microsoft.com/office/drawing/2014/main" val="1534638603"/>
                    </a:ext>
                  </a:extLst>
                </a:gridCol>
                <a:gridCol w="2452836">
                  <a:extLst>
                    <a:ext uri="{9D8B030D-6E8A-4147-A177-3AD203B41FA5}">
                      <a16:colId xmlns:a16="http://schemas.microsoft.com/office/drawing/2014/main" val="2417993837"/>
                    </a:ext>
                  </a:extLst>
                </a:gridCol>
                <a:gridCol w="2452836">
                  <a:extLst>
                    <a:ext uri="{9D8B030D-6E8A-4147-A177-3AD203B41FA5}">
                      <a16:colId xmlns:a16="http://schemas.microsoft.com/office/drawing/2014/main" val="1077221585"/>
                    </a:ext>
                  </a:extLst>
                </a:gridCol>
              </a:tblGrid>
              <a:tr h="42491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AMD</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Rome</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7742</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Intel</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Xeon</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8280</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NVIDIA</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Peak</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FP64</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Giga</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Flops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2,190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19,500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Memory</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B/W</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131</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Compute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Intensity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90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pic>
        <p:nvPicPr>
          <p:cNvPr id="9" name="图片 8">
            <a:extLst>
              <a:ext uri="{FF2B5EF4-FFF2-40B4-BE49-F238E27FC236}">
                <a16:creationId xmlns:a16="http://schemas.microsoft.com/office/drawing/2014/main" id="{A74D64DD-0E0F-5042-9A25-7F768B4DC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138" y="1559568"/>
            <a:ext cx="2559622" cy="2720513"/>
          </a:xfrm>
          <a:prstGeom prst="rect">
            <a:avLst/>
          </a:prstGeom>
        </p:spPr>
      </p:pic>
      <p:sp>
        <p:nvSpPr>
          <p:cNvPr id="10" name="上下箭头 9">
            <a:extLst>
              <a:ext uri="{FF2B5EF4-FFF2-40B4-BE49-F238E27FC236}">
                <a16:creationId xmlns:a16="http://schemas.microsoft.com/office/drawing/2014/main" id="{09F2962C-FFC1-8546-A0F2-E35389033DA4}"/>
              </a:ext>
            </a:extLst>
          </p:cNvPr>
          <p:cNvSpPr/>
          <p:nvPr/>
        </p:nvSpPr>
        <p:spPr bwMode="auto">
          <a:xfrm rot="5400000">
            <a:off x="5655635" y="1645585"/>
            <a:ext cx="648072" cy="2485065"/>
          </a:xfrm>
          <a:prstGeom prst="upDownArrow">
            <a:avLst>
              <a:gd name="adj1" fmla="val 50001"/>
              <a:gd name="adj2" fmla="val 7679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4" name="图片 13">
            <a:extLst>
              <a:ext uri="{FF2B5EF4-FFF2-40B4-BE49-F238E27FC236}">
                <a16:creationId xmlns:a16="http://schemas.microsoft.com/office/drawing/2014/main" id="{6D668719-47BE-4548-95FC-190975AEC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581" y="1556206"/>
            <a:ext cx="2736304" cy="2751095"/>
          </a:xfrm>
          <a:prstGeom prst="rect">
            <a:avLst/>
          </a:prstGeom>
        </p:spPr>
      </p:pic>
    </p:spTree>
    <p:extLst>
      <p:ext uri="{BB962C8B-B14F-4D97-AF65-F5344CB8AC3E}">
        <p14:creationId xmlns:p14="http://schemas.microsoft.com/office/powerpoint/2010/main" val="36435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841797" y="1571308"/>
            <a:ext cx="10153128" cy="3585883"/>
          </a:xfrm>
        </p:spPr>
        <p:txBody>
          <a:bodyPr/>
          <a:lstStyle/>
          <a:p>
            <a:r>
              <a:rPr lang="en-US" altLang="zh-CN" sz="8800" dirty="0"/>
              <a:t>ZOMI</a:t>
            </a:r>
            <a:r>
              <a:rPr lang="zh-CN" altLang="en-US" sz="8800" dirty="0"/>
              <a:t>并不是很在乎算力</a:t>
            </a:r>
          </a:p>
        </p:txBody>
      </p:sp>
      <p:pic>
        <p:nvPicPr>
          <p:cNvPr id="5" name="图片 4">
            <a:extLst>
              <a:ext uri="{FF2B5EF4-FFF2-40B4-BE49-F238E27FC236}">
                <a16:creationId xmlns:a16="http://schemas.microsoft.com/office/drawing/2014/main" id="{48F5A862-C6CC-7A46-8B75-321B1AD046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122660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0" name="组合 9">
            <a:extLst>
              <a:ext uri="{FF2B5EF4-FFF2-40B4-BE49-F238E27FC236}">
                <a16:creationId xmlns:a16="http://schemas.microsoft.com/office/drawing/2014/main" id="{1FBDC880-175C-F047-BC1B-DEB7A9913DDF}"/>
              </a:ext>
            </a:extLst>
          </p:cNvPr>
          <p:cNvGrpSpPr/>
          <p:nvPr/>
        </p:nvGrpSpPr>
        <p:grpSpPr>
          <a:xfrm>
            <a:off x="657843" y="908720"/>
            <a:ext cx="11057162" cy="5106869"/>
            <a:chOff x="249927" y="1196752"/>
            <a:chExt cx="11057162" cy="5106869"/>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278984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416334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B265D2F-40F1-DE43-AFCF-BDCA2B4DF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65" y="1196752"/>
            <a:ext cx="10947400" cy="2362200"/>
          </a:xfrm>
          <a:prstGeom prst="rect">
            <a:avLst/>
          </a:prstGeom>
        </p:spPr>
      </p:pic>
      <p:sp>
        <p:nvSpPr>
          <p:cNvPr id="2" name="标题 1">
            <a:extLst>
              <a:ext uri="{FF2B5EF4-FFF2-40B4-BE49-F238E27FC236}">
                <a16:creationId xmlns:a16="http://schemas.microsoft.com/office/drawing/2014/main" id="{BDF50FF2-C617-C24D-BBBF-A0E15D3FEEF0}"/>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DAXPY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3EF15380-6E1C-0240-A387-67D014389356}"/>
              </a:ext>
            </a:extLst>
          </p:cNvPr>
          <p:cNvSpPr>
            <a:spLocks noGrp="1"/>
          </p:cNvSpPr>
          <p:nvPr>
            <p:ph sz="half" idx="10"/>
          </p:nvPr>
        </p:nvSpPr>
        <p:spPr>
          <a:xfrm>
            <a:off x="6530429" y="3789040"/>
            <a:ext cx="4895393" cy="2492203"/>
          </a:xfrm>
        </p:spPr>
        <p:txBody>
          <a:bodyPr anchor="ctr"/>
          <a:lstStyle/>
          <a:p>
            <a:r>
              <a:rPr kumimoji="1" lang="en-US" altLang="zh-CN" dirty="0">
                <a:latin typeface="Gill Sans MT" panose="020B0502020104020203" pitchFamily="34" charset="0"/>
                <a:cs typeface="Futura Medium" panose="020B0602020204020303" pitchFamily="34" charset="-79"/>
              </a:rPr>
              <a:t>2FLOPs</a:t>
            </a:r>
            <a:r>
              <a:rPr kumimoji="1" lang="zh-CN" altLang="en-US" dirty="0">
                <a:latin typeface="Gill Sans MT" panose="020B0502020104020203" pitchFamily="34" charset="0"/>
                <a:cs typeface="Futura Medium" panose="020B0602020204020303" pitchFamily="34" charset="-79"/>
              </a:rPr>
              <a:t>：</a:t>
            </a:r>
            <a:r>
              <a:rPr kumimoji="1" lang="en-US" altLang="zh-CN" dirty="0">
                <a:latin typeface="Gill Sans MT" panose="020B0502020104020203" pitchFamily="34" charset="0"/>
                <a:cs typeface="Futura Medium" panose="020B0602020204020303" pitchFamily="34" charset="-79"/>
              </a:rPr>
              <a:t>multiply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add</a:t>
            </a:r>
          </a:p>
          <a:p>
            <a:r>
              <a:rPr kumimoji="1" lang="en-US" altLang="zh-CN" dirty="0">
                <a:latin typeface="Gill Sans MT" panose="020B0502020104020203" pitchFamily="34" charset="0"/>
                <a:cs typeface="Futura Medium" panose="020B0602020204020303" pitchFamily="34" charset="-79"/>
              </a:rPr>
              <a:t>2</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Memory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Loads:</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x[i]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y[i]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(per</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element)</a:t>
            </a:r>
          </a:p>
          <a:p>
            <a:r>
              <a:rPr kumimoji="1" lang="en-US" altLang="zh-CN" dirty="0">
                <a:latin typeface="Gill Sans MT" panose="020B0502020104020203" pitchFamily="34" charset="0"/>
                <a:cs typeface="Futura Medium" panose="020B0602020204020303" pitchFamily="34" charset="-79"/>
              </a:rPr>
              <a:t>Single</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Operation:</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FMA(fused</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multiply-add)</a:t>
            </a:r>
            <a:endParaRPr kumimoji="1" lang="zh-CN" altLang="en-US" dirty="0">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981CDEA8-1F06-1F4C-904E-CF8A292DC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04" y="3789041"/>
            <a:ext cx="5707254" cy="2492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50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412776"/>
            <a:ext cx="10963473" cy="2232248"/>
          </a:xfrm>
        </p:spPr>
        <p:txBody>
          <a:bodyPr anchor="ctr"/>
          <a:lstStyle/>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Light</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p>
          <a:p>
            <a:pPr marL="0" indent="0" algn="ctr">
              <a:buNone/>
            </a:pPr>
            <a:r>
              <a:rPr lang="en-US" altLang="zh-CN" sz="3600" dirty="0">
                <a:latin typeface="Gill Sans MT" panose="020B0502020104020203" pitchFamily="34" charset="0"/>
              </a:rPr>
              <a:t>Computer</a:t>
            </a:r>
            <a:r>
              <a:rPr lang="zh-CN" altLang="en-US" sz="3600" dirty="0">
                <a:latin typeface="Gill Sans MT" panose="020B0502020104020203" pitchFamily="34" charset="0"/>
              </a:rPr>
              <a:t> </a:t>
            </a:r>
            <a:r>
              <a:rPr lang="en-US" altLang="zh-CN" sz="3600" dirty="0">
                <a:latin typeface="Gill Sans MT" panose="020B0502020104020203" pitchFamily="34" charset="0"/>
              </a:rPr>
              <a:t>Clock</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3,000,000,000</a:t>
            </a:r>
            <a:r>
              <a:rPr lang="zh-CN" altLang="en-US" sz="3600" dirty="0">
                <a:latin typeface="Gill Sans MT" panose="020B0502020104020203" pitchFamily="34" charset="0"/>
              </a:rPr>
              <a:t> </a:t>
            </a:r>
            <a:r>
              <a:rPr lang="en-US" altLang="zh-CN" sz="3600" dirty="0">
                <a:latin typeface="Gill Sans MT" panose="020B0502020104020203" pitchFamily="34" charset="0"/>
              </a:rPr>
              <a:t>Hz</a:t>
            </a:r>
            <a:endParaRPr lang="zh-CN" altLang="en-US" sz="3600" dirty="0">
              <a:latin typeface="Gill Sans MT" panose="020B0502020104020203" pitchFamily="34" charset="0"/>
            </a:endParaRPr>
          </a:p>
        </p:txBody>
      </p:sp>
      <p:sp>
        <p:nvSpPr>
          <p:cNvPr id="8" name="内容占位符 6">
            <a:extLst>
              <a:ext uri="{FF2B5EF4-FFF2-40B4-BE49-F238E27FC236}">
                <a16:creationId xmlns:a16="http://schemas.microsoft.com/office/drawing/2014/main" id="{BA774449-59EE-5E44-89C5-2A00E7D0AE54}"/>
              </a:ext>
            </a:extLst>
          </p:cNvPr>
          <p:cNvSpPr txBox="1">
            <a:spLocks/>
          </p:cNvSpPr>
          <p:nvPr/>
        </p:nvSpPr>
        <p:spPr>
          <a:xfrm>
            <a:off x="629464" y="3789040"/>
            <a:ext cx="10963473"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dirty="0">
                <a:latin typeface="Gill Sans MT" panose="020B0502020104020203" pitchFamily="34" charset="0"/>
              </a:rPr>
              <a:t>所以在一个时钟周期内光的传播速度为 </a:t>
            </a:r>
            <a:r>
              <a:rPr lang="en-US" altLang="zh-CN" sz="2800" dirty="0">
                <a:solidFill>
                  <a:srgbClr val="C00000"/>
                </a:solidFill>
                <a:latin typeface="Gill Sans MT" panose="020B0502020104020203" pitchFamily="34" charset="0"/>
              </a:rPr>
              <a:t>100mm</a:t>
            </a:r>
            <a:r>
              <a:rPr lang="zh-CN" altLang="en-US" sz="2800" dirty="0">
                <a:solidFill>
                  <a:srgbClr val="C00000"/>
                </a:solidFill>
                <a:latin typeface="Gill Sans MT" panose="020B0502020104020203" pitchFamily="34" charset="0"/>
              </a:rPr>
              <a:t> </a:t>
            </a:r>
            <a:r>
              <a:rPr lang="en-US" altLang="zh-CN" sz="2800" dirty="0">
                <a:latin typeface="Gill Sans MT" panose="020B0502020104020203" pitchFamily="34" charset="0"/>
              </a:rPr>
              <a:t>(~4</a:t>
            </a:r>
            <a:r>
              <a:rPr lang="zh-CN" altLang="en-US" sz="2800" dirty="0">
                <a:latin typeface="Gill Sans MT" panose="020B0502020104020203" pitchFamily="34" charset="0"/>
              </a:rPr>
              <a:t> </a:t>
            </a:r>
            <a:r>
              <a:rPr lang="en-US" altLang="zh-CN" sz="2800" dirty="0">
                <a:latin typeface="Gill Sans MT" panose="020B0502020104020203" pitchFamily="34" charset="0"/>
              </a:rPr>
              <a:t>inches)</a:t>
            </a:r>
            <a:endParaRPr lang="en-US" sz="2800" dirty="0">
              <a:latin typeface="Gill Sans MT" panose="020B0502020104020203" pitchFamily="34" charset="0"/>
            </a:endParaRPr>
          </a:p>
        </p:txBody>
      </p:sp>
    </p:spTree>
    <p:extLst>
      <p:ext uri="{BB962C8B-B14F-4D97-AF65-F5344CB8AC3E}">
        <p14:creationId xmlns:p14="http://schemas.microsoft.com/office/powerpoint/2010/main" val="211397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412776"/>
            <a:ext cx="10963473" cy="2232248"/>
          </a:xfrm>
        </p:spPr>
        <p:txBody>
          <a:bodyPr anchor="ctr"/>
          <a:lstStyle/>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Light</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p>
          <a:p>
            <a:pPr marL="0" indent="0" algn="ctr">
              <a:buNone/>
            </a:pPr>
            <a:r>
              <a:rPr lang="en-US" altLang="zh-CN" sz="3600" dirty="0">
                <a:latin typeface="Gill Sans MT" panose="020B0502020104020203" pitchFamily="34" charset="0"/>
              </a:rPr>
              <a:t>Computer</a:t>
            </a:r>
            <a:r>
              <a:rPr lang="zh-CN" altLang="en-US" sz="3600" dirty="0">
                <a:latin typeface="Gill Sans MT" panose="020B0502020104020203" pitchFamily="34" charset="0"/>
              </a:rPr>
              <a:t> </a:t>
            </a:r>
            <a:r>
              <a:rPr lang="en-US" altLang="zh-CN" sz="3600" dirty="0">
                <a:latin typeface="Gill Sans MT" panose="020B0502020104020203" pitchFamily="34" charset="0"/>
              </a:rPr>
              <a:t>Clock</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3,000,000,000</a:t>
            </a:r>
            <a:r>
              <a:rPr lang="zh-CN" altLang="en-US" sz="3600" dirty="0">
                <a:latin typeface="Gill Sans MT" panose="020B0502020104020203" pitchFamily="34" charset="0"/>
              </a:rPr>
              <a:t> </a:t>
            </a:r>
            <a:r>
              <a:rPr lang="en-US" altLang="zh-CN" sz="3600" dirty="0">
                <a:latin typeface="Gill Sans MT" panose="020B0502020104020203" pitchFamily="34" charset="0"/>
              </a:rPr>
              <a:t>Hz</a:t>
            </a:r>
          </a:p>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Electricity</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60,000,000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endParaRPr lang="zh-CN" altLang="en-US" sz="3600" dirty="0">
              <a:latin typeface="Gill Sans MT" panose="020B0502020104020203" pitchFamily="34" charset="0"/>
            </a:endParaRPr>
          </a:p>
        </p:txBody>
      </p:sp>
      <p:sp>
        <p:nvSpPr>
          <p:cNvPr id="8" name="内容占位符 6">
            <a:extLst>
              <a:ext uri="{FF2B5EF4-FFF2-40B4-BE49-F238E27FC236}">
                <a16:creationId xmlns:a16="http://schemas.microsoft.com/office/drawing/2014/main" id="{BA774449-59EE-5E44-89C5-2A00E7D0AE54}"/>
              </a:ext>
            </a:extLst>
          </p:cNvPr>
          <p:cNvSpPr txBox="1">
            <a:spLocks/>
          </p:cNvSpPr>
          <p:nvPr/>
        </p:nvSpPr>
        <p:spPr>
          <a:xfrm>
            <a:off x="629464" y="3789040"/>
            <a:ext cx="10963473"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dirty="0">
                <a:latin typeface="Gill Sans MT" panose="020B0502020104020203" pitchFamily="34" charset="0"/>
              </a:rPr>
              <a:t>所以在一个时钟周期电流的传播速度为 </a:t>
            </a:r>
            <a:r>
              <a:rPr lang="en-US" altLang="zh-CN" sz="2800" dirty="0">
                <a:solidFill>
                  <a:srgbClr val="C00000"/>
                </a:solidFill>
                <a:latin typeface="Gill Sans MT" panose="020B0502020104020203" pitchFamily="34" charset="0"/>
              </a:rPr>
              <a:t>20mm</a:t>
            </a:r>
            <a:r>
              <a:rPr lang="zh-CN" altLang="en-US" sz="2800" dirty="0">
                <a:solidFill>
                  <a:srgbClr val="C00000"/>
                </a:solidFill>
                <a:latin typeface="Gill Sans MT" panose="020B0502020104020203" pitchFamily="34" charset="0"/>
              </a:rPr>
              <a:t> </a:t>
            </a:r>
            <a:r>
              <a:rPr lang="en-US" altLang="zh-CN" sz="2800" dirty="0">
                <a:latin typeface="Gill Sans MT" panose="020B0502020104020203" pitchFamily="34" charset="0"/>
              </a:rPr>
              <a:t>(~0.8</a:t>
            </a:r>
            <a:r>
              <a:rPr lang="zh-CN" altLang="en-US" sz="2800" dirty="0">
                <a:latin typeface="Gill Sans MT" panose="020B0502020104020203" pitchFamily="34" charset="0"/>
              </a:rPr>
              <a:t> </a:t>
            </a:r>
            <a:r>
              <a:rPr lang="en-US" altLang="zh-CN" sz="2800" dirty="0">
                <a:latin typeface="Gill Sans MT" panose="020B0502020104020203" pitchFamily="34" charset="0"/>
              </a:rPr>
              <a:t>inches)</a:t>
            </a:r>
            <a:endParaRPr lang="en-US" sz="2800" dirty="0">
              <a:latin typeface="Gill Sans MT" panose="020B0502020104020203" pitchFamily="34" charset="0"/>
            </a:endParaRPr>
          </a:p>
        </p:txBody>
      </p:sp>
    </p:spTree>
    <p:extLst>
      <p:ext uri="{BB962C8B-B14F-4D97-AF65-F5344CB8AC3E}">
        <p14:creationId xmlns:p14="http://schemas.microsoft.com/office/powerpoint/2010/main" val="235460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268760"/>
            <a:ext cx="10963473" cy="2232248"/>
          </a:xfrm>
        </p:spPr>
        <p:txBody>
          <a:bodyPr anchor="ctr"/>
          <a:lstStyle/>
          <a:p>
            <a:pPr marL="0" indent="0" algn="ctr">
              <a:buNone/>
            </a:pPr>
            <a:r>
              <a:rPr lang="en-US" altLang="zh-CN" sz="3200" dirty="0">
                <a:latin typeface="Gill Sans MT" panose="020B0502020104020203" pitchFamily="34" charset="0"/>
              </a:rPr>
              <a:t>Speed</a:t>
            </a:r>
            <a:r>
              <a:rPr lang="zh-CN" altLang="en-US" sz="3200" dirty="0">
                <a:latin typeface="Gill Sans MT" panose="020B0502020104020203" pitchFamily="34" charset="0"/>
              </a:rPr>
              <a:t> </a:t>
            </a:r>
            <a:r>
              <a:rPr lang="en-US" altLang="zh-CN" sz="3200" dirty="0">
                <a:latin typeface="Gill Sans MT" panose="020B0502020104020203" pitchFamily="34" charset="0"/>
              </a:rPr>
              <a:t>of</a:t>
            </a:r>
            <a:r>
              <a:rPr lang="zh-CN" altLang="en-US" sz="3200" dirty="0">
                <a:latin typeface="Gill Sans MT" panose="020B0502020104020203" pitchFamily="34" charset="0"/>
              </a:rPr>
              <a:t> </a:t>
            </a:r>
            <a:r>
              <a:rPr lang="en-US" altLang="zh-CN" sz="3200" dirty="0">
                <a:latin typeface="Gill Sans MT" panose="020B0502020104020203" pitchFamily="34" charset="0"/>
              </a:rPr>
              <a:t>Light</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300,000,000</a:t>
            </a:r>
            <a:r>
              <a:rPr lang="zh-CN" altLang="en-US" sz="3200" dirty="0">
                <a:latin typeface="Gill Sans MT" panose="020B0502020104020203" pitchFamily="34" charset="0"/>
              </a:rPr>
              <a:t> </a:t>
            </a:r>
            <a:r>
              <a:rPr lang="en-US" altLang="zh-CN" sz="3200" dirty="0">
                <a:latin typeface="Gill Sans MT" panose="020B0502020104020203" pitchFamily="34" charset="0"/>
              </a:rPr>
              <a:t>M/S</a:t>
            </a:r>
          </a:p>
          <a:p>
            <a:pPr marL="0" indent="0" algn="ctr">
              <a:buNone/>
            </a:pPr>
            <a:r>
              <a:rPr lang="en-US" altLang="zh-CN" sz="3200" dirty="0">
                <a:latin typeface="Gill Sans MT" panose="020B0502020104020203" pitchFamily="34" charset="0"/>
              </a:rPr>
              <a:t>Computer</a:t>
            </a:r>
            <a:r>
              <a:rPr lang="zh-CN" altLang="en-US" sz="3200" dirty="0">
                <a:latin typeface="Gill Sans MT" panose="020B0502020104020203" pitchFamily="34" charset="0"/>
              </a:rPr>
              <a:t> </a:t>
            </a:r>
            <a:r>
              <a:rPr lang="en-US" altLang="zh-CN" sz="3200" dirty="0">
                <a:latin typeface="Gill Sans MT" panose="020B0502020104020203" pitchFamily="34" charset="0"/>
              </a:rPr>
              <a:t>Clock</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3,000,000,000</a:t>
            </a:r>
            <a:r>
              <a:rPr lang="zh-CN" altLang="en-US" sz="3200" dirty="0">
                <a:latin typeface="Gill Sans MT" panose="020B0502020104020203" pitchFamily="34" charset="0"/>
              </a:rPr>
              <a:t> </a:t>
            </a:r>
            <a:r>
              <a:rPr lang="en-US" altLang="zh-CN" sz="3200" dirty="0">
                <a:latin typeface="Gill Sans MT" panose="020B0502020104020203" pitchFamily="34" charset="0"/>
              </a:rPr>
              <a:t>Hz</a:t>
            </a:r>
          </a:p>
          <a:p>
            <a:pPr marL="0" indent="0" algn="ctr">
              <a:buNone/>
            </a:pPr>
            <a:r>
              <a:rPr lang="en-US" altLang="zh-CN" sz="3200" dirty="0">
                <a:latin typeface="Gill Sans MT" panose="020B0502020104020203" pitchFamily="34" charset="0"/>
              </a:rPr>
              <a:t>Speed</a:t>
            </a:r>
            <a:r>
              <a:rPr lang="zh-CN" altLang="en-US" sz="3200" dirty="0">
                <a:latin typeface="Gill Sans MT" panose="020B0502020104020203" pitchFamily="34" charset="0"/>
              </a:rPr>
              <a:t> </a:t>
            </a:r>
            <a:r>
              <a:rPr lang="en-US" altLang="zh-CN" sz="3200" dirty="0">
                <a:latin typeface="Gill Sans MT" panose="020B0502020104020203" pitchFamily="34" charset="0"/>
              </a:rPr>
              <a:t>of</a:t>
            </a:r>
            <a:r>
              <a:rPr lang="zh-CN" altLang="en-US" sz="3200" dirty="0">
                <a:latin typeface="Gill Sans MT" panose="020B0502020104020203" pitchFamily="34" charset="0"/>
              </a:rPr>
              <a:t> </a:t>
            </a:r>
            <a:r>
              <a:rPr lang="en-US" altLang="zh-CN" sz="3200" dirty="0">
                <a:latin typeface="Gill Sans MT" panose="020B0502020104020203" pitchFamily="34" charset="0"/>
              </a:rPr>
              <a:t>Electricity</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60,000,000</a:t>
            </a:r>
            <a:r>
              <a:rPr lang="zh-CN" altLang="en-US" sz="3200" dirty="0">
                <a:latin typeface="Gill Sans MT" panose="020B0502020104020203" pitchFamily="34" charset="0"/>
              </a:rPr>
              <a:t> </a:t>
            </a:r>
            <a:r>
              <a:rPr lang="en-US" altLang="zh-CN" sz="3200" dirty="0">
                <a:latin typeface="Gill Sans MT" panose="020B0502020104020203" pitchFamily="34" charset="0"/>
              </a:rPr>
              <a:t>M/S</a:t>
            </a:r>
            <a:endParaRPr lang="zh-CN" altLang="en-US" sz="3200" dirty="0">
              <a:latin typeface="Gill Sans MT" panose="020B0502020104020203" pitchFamily="34" charset="0"/>
            </a:endParaRPr>
          </a:p>
        </p:txBody>
      </p:sp>
      <p:pic>
        <p:nvPicPr>
          <p:cNvPr id="3" name="图片 2">
            <a:extLst>
              <a:ext uri="{FF2B5EF4-FFF2-40B4-BE49-F238E27FC236}">
                <a16:creationId xmlns:a16="http://schemas.microsoft.com/office/drawing/2014/main" id="{994FBC0E-CCBD-0845-9F4A-F4E5E3DAE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445" y="3789040"/>
            <a:ext cx="10082496" cy="2508640"/>
          </a:xfrm>
          <a:prstGeom prst="rect">
            <a:avLst/>
          </a:prstGeom>
        </p:spPr>
      </p:pic>
    </p:spTree>
    <p:extLst>
      <p:ext uri="{BB962C8B-B14F-4D97-AF65-F5344CB8AC3E}">
        <p14:creationId xmlns:p14="http://schemas.microsoft.com/office/powerpoint/2010/main" val="148001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14297-BC7C-D24C-827E-9C9C98DCCBAA}"/>
              </a:ext>
            </a:extLst>
          </p:cNvPr>
          <p:cNvSpPr>
            <a:spLocks noGrp="1"/>
          </p:cNvSpPr>
          <p:nvPr>
            <p:ph type="title"/>
          </p:nvPr>
        </p:nvSpPr>
        <p:spPr/>
        <p:txBody>
          <a:bodyPr/>
          <a:lstStyle/>
          <a:p>
            <a:r>
              <a:rPr kumimoji="1" lang="zh-CN" altLang="en-US" dirty="0"/>
              <a:t>处理器内部</a:t>
            </a:r>
          </a:p>
        </p:txBody>
      </p:sp>
      <p:pic>
        <p:nvPicPr>
          <p:cNvPr id="7" name="图片 6">
            <a:extLst>
              <a:ext uri="{FF2B5EF4-FFF2-40B4-BE49-F238E27FC236}">
                <a16:creationId xmlns:a16="http://schemas.microsoft.com/office/drawing/2014/main" id="{F88EA865-7D18-6A49-804B-87245F8FB983}"/>
              </a:ext>
            </a:extLst>
          </p:cNvPr>
          <p:cNvPicPr>
            <a:picLocks noChangeAspect="1"/>
          </p:cNvPicPr>
          <p:nvPr/>
        </p:nvPicPr>
        <p:blipFill>
          <a:blip r:embed="rId2"/>
          <a:stretch>
            <a:fillRect/>
          </a:stretch>
        </p:blipFill>
        <p:spPr>
          <a:xfrm>
            <a:off x="1211381" y="2504592"/>
            <a:ext cx="2808312" cy="228086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60C166D4-8837-3A4E-9AA6-86B6A5981C7B}"/>
              </a:ext>
            </a:extLst>
          </p:cNvPr>
          <p:cNvPicPr>
            <a:picLocks noChangeAspect="1"/>
          </p:cNvPicPr>
          <p:nvPr/>
        </p:nvPicPr>
        <p:blipFill>
          <a:blip r:embed="rId3"/>
          <a:stretch>
            <a:fillRect/>
          </a:stretch>
        </p:blipFill>
        <p:spPr>
          <a:xfrm>
            <a:off x="5608785" y="2132855"/>
            <a:ext cx="5376597" cy="302433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cxnSp>
        <p:nvCxnSpPr>
          <p:cNvPr id="10" name="直线连接符 9">
            <a:extLst>
              <a:ext uri="{FF2B5EF4-FFF2-40B4-BE49-F238E27FC236}">
                <a16:creationId xmlns:a16="http://schemas.microsoft.com/office/drawing/2014/main" id="{6E25A2F1-A8C5-F94C-BA8D-BAC9A1F43CF0}"/>
              </a:ext>
            </a:extLst>
          </p:cNvPr>
          <p:cNvCxnSpPr>
            <a:cxnSpLocks/>
          </p:cNvCxnSpPr>
          <p:nvPr/>
        </p:nvCxnSpPr>
        <p:spPr bwMode="auto">
          <a:xfrm flipV="1">
            <a:off x="3794125" y="2134614"/>
            <a:ext cx="1735422" cy="718322"/>
          </a:xfrm>
          <a:prstGeom prst="line">
            <a:avLst/>
          </a:prstGeom>
          <a:noFill/>
          <a:ln w="38100" cap="flat" cmpd="sng" algn="ctr">
            <a:solidFill>
              <a:srgbClr val="374154"/>
            </a:solidFill>
            <a:prstDash val="sysDash"/>
            <a:round/>
            <a:headEnd type="none" w="med" len="med"/>
            <a:tailEnd type="none" w="med" len="med"/>
          </a:ln>
          <a:effectLst/>
        </p:spPr>
      </p:cxnSp>
      <p:cxnSp>
        <p:nvCxnSpPr>
          <p:cNvPr id="12" name="直线连接符 11">
            <a:extLst>
              <a:ext uri="{FF2B5EF4-FFF2-40B4-BE49-F238E27FC236}">
                <a16:creationId xmlns:a16="http://schemas.microsoft.com/office/drawing/2014/main" id="{10FB29CF-F3E4-614B-9AF1-7D3832B83C7C}"/>
              </a:ext>
            </a:extLst>
          </p:cNvPr>
          <p:cNvCxnSpPr>
            <a:cxnSpLocks/>
          </p:cNvCxnSpPr>
          <p:nvPr/>
        </p:nvCxnSpPr>
        <p:spPr bwMode="auto">
          <a:xfrm>
            <a:off x="3722117" y="3140968"/>
            <a:ext cx="1807430" cy="1944216"/>
          </a:xfrm>
          <a:prstGeom prst="line">
            <a:avLst/>
          </a:prstGeom>
          <a:noFill/>
          <a:ln w="38100" cap="flat" cmpd="sng" algn="ctr">
            <a:solidFill>
              <a:srgbClr val="374154"/>
            </a:solidFill>
            <a:prstDash val="sysDash"/>
            <a:round/>
            <a:headEnd type="none" w="med" len="med"/>
            <a:tailEnd type="none" w="med" len="med"/>
          </a:ln>
          <a:effectLst/>
        </p:spPr>
      </p:cxnSp>
    </p:spTree>
    <p:extLst>
      <p:ext uri="{BB962C8B-B14F-4D97-AF65-F5344CB8AC3E}">
        <p14:creationId xmlns:p14="http://schemas.microsoft.com/office/powerpoint/2010/main" val="285267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89" y="3861048"/>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DAXPY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pic>
        <p:nvPicPr>
          <p:cNvPr id="6" name="图片 5">
            <a:extLst>
              <a:ext uri="{FF2B5EF4-FFF2-40B4-BE49-F238E27FC236}">
                <a16:creationId xmlns:a16="http://schemas.microsoft.com/office/drawing/2014/main" id="{2FC5A134-415A-ED46-993E-6FB8C586C550}"/>
              </a:ext>
            </a:extLst>
          </p:cNvPr>
          <p:cNvPicPr>
            <a:picLocks noChangeAspect="1"/>
          </p:cNvPicPr>
          <p:nvPr/>
        </p:nvPicPr>
        <p:blipFill>
          <a:blip r:embed="rId3"/>
          <a:stretch>
            <a:fillRect/>
          </a:stretch>
        </p:blipFill>
        <p:spPr>
          <a:xfrm>
            <a:off x="623636" y="1536171"/>
            <a:ext cx="2897726" cy="1982654"/>
          </a:xfrm>
          <a:prstGeom prst="rect">
            <a:avLst/>
          </a:prstGeom>
        </p:spPr>
      </p:pic>
      <p:sp>
        <p:nvSpPr>
          <p:cNvPr id="7" name="内容占位符 2">
            <a:extLst>
              <a:ext uri="{FF2B5EF4-FFF2-40B4-BE49-F238E27FC236}">
                <a16:creationId xmlns:a16="http://schemas.microsoft.com/office/drawing/2014/main" id="{4ACCBD85-EC47-4B4D-9449-95610E2FE4F8}"/>
              </a:ext>
            </a:extLst>
          </p:cNvPr>
          <p:cNvSpPr txBox="1">
            <a:spLocks/>
          </p:cNvSpPr>
          <p:nvPr/>
        </p:nvSpPr>
        <p:spPr>
          <a:xfrm>
            <a:off x="935961" y="1536171"/>
            <a:ext cx="2210092" cy="46945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chemeClr val="bg1"/>
                </a:solidFill>
                <a:latin typeface="Gill Sans MT" panose="020B0502020104020203" pitchFamily="34" charset="0"/>
              </a:rPr>
              <a:t>Intel</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Exon</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8280</a:t>
            </a:r>
            <a:r>
              <a:rPr kumimoji="1" lang="zh-CN" altLang="en-US" sz="1800" dirty="0">
                <a:solidFill>
                  <a:schemeClr val="bg1"/>
                </a:solidFill>
                <a:latin typeface="Gill Sans MT" panose="020B0502020104020203" pitchFamily="34" charset="0"/>
              </a:rPr>
              <a:t> </a:t>
            </a:r>
            <a:endParaRPr kumimoji="1" lang="en-US" sz="1800" dirty="0">
              <a:solidFill>
                <a:schemeClr val="bg1"/>
              </a:solidFill>
              <a:latin typeface="Gill Sans MT" panose="020B0502020104020203" pitchFamily="34" charset="0"/>
            </a:endParaRPr>
          </a:p>
        </p:txBody>
      </p:sp>
      <p:sp>
        <p:nvSpPr>
          <p:cNvPr id="8" name="内容占位符 2">
            <a:extLst>
              <a:ext uri="{FF2B5EF4-FFF2-40B4-BE49-F238E27FC236}">
                <a16:creationId xmlns:a16="http://schemas.microsoft.com/office/drawing/2014/main" id="{27026205-5366-4D4F-A6D7-CDF3CF590CA5}"/>
              </a:ext>
            </a:extLst>
          </p:cNvPr>
          <p:cNvSpPr txBox="1">
            <a:spLocks/>
          </p:cNvSpPr>
          <p:nvPr/>
        </p:nvSpPr>
        <p:spPr>
          <a:xfrm>
            <a:off x="7394525" y="1633124"/>
            <a:ext cx="3815434" cy="625841"/>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11,659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can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moved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ns</a:t>
            </a:r>
            <a:endParaRPr kumimoji="1" lang="en-US" sz="1800" dirty="0">
              <a:latin typeface="Gill Sans MT" panose="020B0502020104020203" pitchFamily="34" charset="0"/>
            </a:endParaRPr>
          </a:p>
        </p:txBody>
      </p:sp>
      <p:sp>
        <p:nvSpPr>
          <p:cNvPr id="9" name="内容占位符 2">
            <a:extLst>
              <a:ext uri="{FF2B5EF4-FFF2-40B4-BE49-F238E27FC236}">
                <a16:creationId xmlns:a16="http://schemas.microsoft.com/office/drawing/2014/main" id="{2847E04E-36F4-5741-AD3F-5EB1D676CAD6}"/>
              </a:ext>
            </a:extLst>
          </p:cNvPr>
          <p:cNvSpPr txBox="1">
            <a:spLocks/>
          </p:cNvSpPr>
          <p:nvPr/>
        </p:nvSpPr>
        <p:spPr>
          <a:xfrm>
            <a:off x="5018756" y="2483110"/>
            <a:ext cx="4606532" cy="93876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latin typeface="Gill Sans MT" panose="020B0502020104020203" pitchFamily="34" charset="0"/>
              </a:rPr>
              <a:t>AXY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demo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move</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16</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byes</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per</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ns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latency</a:t>
            </a:r>
          </a:p>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efficiency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dirty="0">
                <a:solidFill>
                  <a:srgbClr val="C00000"/>
                </a:solidFill>
                <a:latin typeface="Gill Sans MT" panose="020B0502020104020203" pitchFamily="34" charset="0"/>
              </a:rPr>
              <a:t>0.14%</a:t>
            </a:r>
            <a:endParaRPr kumimoji="1" lang="en-US" altLang="zh-CN" sz="1800" dirty="0">
              <a:solidFill>
                <a:srgbClr val="C00000"/>
              </a:solidFill>
              <a:latin typeface="Gill Sans MT" panose="020B0502020104020203" pitchFamily="34" charset="0"/>
            </a:endParaRPr>
          </a:p>
        </p:txBody>
      </p:sp>
      <p:sp>
        <p:nvSpPr>
          <p:cNvPr id="10" name="内容占位符 2">
            <a:extLst>
              <a:ext uri="{FF2B5EF4-FFF2-40B4-BE49-F238E27FC236}">
                <a16:creationId xmlns:a16="http://schemas.microsoft.com/office/drawing/2014/main" id="{0C35BBA7-3CB6-8C4E-9FFE-DA033317B8CF}"/>
              </a:ext>
            </a:extLst>
          </p:cNvPr>
          <p:cNvSpPr txBox="1">
            <a:spLocks/>
          </p:cNvSpPr>
          <p:nvPr/>
        </p:nvSpPr>
        <p:spPr>
          <a:xfrm>
            <a:off x="3362077" y="1484784"/>
            <a:ext cx="3888432" cy="85431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Bandwidth:</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131</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GB/sec</a:t>
            </a:r>
          </a:p>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latency:</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ns</a:t>
            </a:r>
            <a:endParaRPr kumimoji="1" lang="en-US" sz="1800" dirty="0">
              <a:latin typeface="Gill Sans MT" panose="020B0502020104020203" pitchFamily="34" charset="0"/>
            </a:endParaRPr>
          </a:p>
        </p:txBody>
      </p:sp>
      <p:sp>
        <p:nvSpPr>
          <p:cNvPr id="11" name="右大括号 10">
            <a:extLst>
              <a:ext uri="{FF2B5EF4-FFF2-40B4-BE49-F238E27FC236}">
                <a16:creationId xmlns:a16="http://schemas.microsoft.com/office/drawing/2014/main" id="{5BD32FA7-0664-1445-BABB-00E448E58293}"/>
              </a:ext>
            </a:extLst>
          </p:cNvPr>
          <p:cNvSpPr/>
          <p:nvPr/>
        </p:nvSpPr>
        <p:spPr bwMode="auto">
          <a:xfrm>
            <a:off x="7034485" y="1562181"/>
            <a:ext cx="216024" cy="70224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2786013" y="5733256"/>
            <a:ext cx="4392488"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highlight>
                  <a:srgbClr val="FFFF00"/>
                </a:highlight>
                <a:latin typeface="Gill Sans MT" panose="020B0502020104020203" pitchFamily="34" charset="0"/>
              </a:rPr>
              <a:t>memory</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bus</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is</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idle</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99.86%</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of</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the</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time</a:t>
            </a:r>
            <a:endParaRPr kumimoji="1" lang="en-US" sz="18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213209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zh-CN" altLang="en-US" dirty="0"/>
              <a:t>不同芯片产品的计算性能</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extLst>
              <p:ext uri="{D42A27DB-BD31-4B8C-83A1-F6EECF244321}">
                <p14:modId xmlns:p14="http://schemas.microsoft.com/office/powerpoint/2010/main" val="4036122153"/>
              </p:ext>
            </p:extLst>
          </p:nvPr>
        </p:nvGraphicFramePr>
        <p:xfrm>
          <a:off x="611751" y="1700808"/>
          <a:ext cx="10963473" cy="3168352"/>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745192">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20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AMD</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Rome</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7742</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Intel</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Xeon</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8280</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92D050"/>
                          </a:solidFill>
                          <a:effectLst/>
                          <a:latin typeface="Gill Sans MT" panose="020B0502020104020203" pitchFamily="34" charset="0"/>
                          <a:ea typeface="Microsoft YaHei" panose="020B0503020204020204" pitchFamily="34" charset="-122"/>
                        </a:rPr>
                        <a:t>NVIDIA</a:t>
                      </a:r>
                      <a:r>
                        <a:rPr lang="zh-CN" altLang="en-US" sz="2000" b="1" dirty="0">
                          <a:solidFill>
                            <a:srgbClr val="92D050"/>
                          </a:solidFill>
                          <a:effectLst/>
                          <a:latin typeface="Gill Sans MT" panose="020B0502020104020203" pitchFamily="34" charset="0"/>
                          <a:ea typeface="Microsoft YaHei" panose="020B0503020204020204" pitchFamily="34" charset="-122"/>
                        </a:rPr>
                        <a:t> </a:t>
                      </a:r>
                      <a:r>
                        <a:rPr lang="en-US" altLang="zh-CN" sz="2000" b="1" dirty="0">
                          <a:solidFill>
                            <a:srgbClr val="92D050"/>
                          </a:solidFill>
                          <a:effectLst/>
                          <a:latin typeface="Gill Sans MT" panose="020B0502020104020203" pitchFamily="34" charset="0"/>
                          <a:ea typeface="Microsoft YaHei" panose="020B0503020204020204" pitchFamily="34" charset="-122"/>
                        </a:rPr>
                        <a:t>A100</a:t>
                      </a:r>
                      <a:endParaRPr lang="zh-CN" altLang="en-US" sz="20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605790">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204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131</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1555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605790">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DRAM</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122</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89</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404</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605790">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Peak</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bytes</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per</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24,888</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11,659</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628,220</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605790">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0.064%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0.14%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0.0025%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bl>
          </a:graphicData>
        </a:graphic>
      </p:graphicFrame>
    </p:spTree>
    <p:extLst>
      <p:ext uri="{BB962C8B-B14F-4D97-AF65-F5344CB8AC3E}">
        <p14:creationId xmlns:p14="http://schemas.microsoft.com/office/powerpoint/2010/main" val="8200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Mythbusters Demo GPU versus CPU</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en-US" altLang="zh-CN" dirty="0">
                <a:solidFill>
                  <a:srgbClr val="00FA00"/>
                </a:solidFill>
                <a:hlinkClick r:id="rId2">
                  <a:extLst>
                    <a:ext uri="{A12FA001-AC4F-418D-AE19-62706E023703}">
                      <ahyp:hlinkClr xmlns:ahyp="http://schemas.microsoft.com/office/drawing/2018/hyperlinkcolor" val="tx"/>
                    </a:ext>
                  </a:extLst>
                </a:hlinkClick>
              </a:rPr>
              <a:t>https://www.youtube.com/watch?v=-P28LKWTzrI</a:t>
            </a:r>
            <a:endParaRPr lang="en-US" altLang="zh-CN" dirty="0">
              <a:solidFill>
                <a:srgbClr val="00FA00"/>
              </a:solidFill>
            </a:endParaRPr>
          </a:p>
        </p:txBody>
      </p:sp>
    </p:spTree>
    <p:extLst>
      <p:ext uri="{BB962C8B-B14F-4D97-AF65-F5344CB8AC3E}">
        <p14:creationId xmlns:p14="http://schemas.microsoft.com/office/powerpoint/2010/main" val="234453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www.youtube.com</a:t>
            </a:r>
            <a:r>
              <a:rPr lang="en-US" altLang="zh-CN" sz="1400" u="sng" dirty="0">
                <a:solidFill>
                  <a:srgbClr val="00FA00"/>
                </a:solidFill>
                <a:latin typeface="Gill Sans MT" panose="020B0502020104020203" pitchFamily="34" charset="0"/>
              </a:rPr>
              <a:t>/</a:t>
            </a:r>
            <a:r>
              <a:rPr lang="en-US" altLang="zh-CN" sz="1400" u="sng" dirty="0" err="1">
                <a:solidFill>
                  <a:srgbClr val="00FA00"/>
                </a:solidFill>
                <a:latin typeface="Gill Sans MT" panose="020B0502020104020203" pitchFamily="34" charset="0"/>
              </a:rPr>
              <a:t>watch?v</a:t>
            </a:r>
            <a:r>
              <a:rPr lang="en-US" altLang="zh-CN" sz="1400" u="sng" dirty="0">
                <a:solidFill>
                  <a:srgbClr val="00FA00"/>
                </a:solidFill>
                <a:latin typeface="Gill Sans MT" panose="020B0502020104020203" pitchFamily="34" charset="0"/>
              </a:rPr>
              <a:t>=3l10o0DYJXg</a:t>
            </a: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300028"/>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0" name="组合 9">
            <a:extLst>
              <a:ext uri="{FF2B5EF4-FFF2-40B4-BE49-F238E27FC236}">
                <a16:creationId xmlns:a16="http://schemas.microsoft.com/office/drawing/2014/main" id="{1FBDC880-175C-F047-BC1B-DEB7A9913DDF}"/>
              </a:ext>
            </a:extLst>
          </p:cNvPr>
          <p:cNvGrpSpPr/>
          <p:nvPr/>
        </p:nvGrpSpPr>
        <p:grpSpPr>
          <a:xfrm>
            <a:off x="657843" y="908720"/>
            <a:ext cx="11057162" cy="5106869"/>
            <a:chOff x="249927" y="1196752"/>
            <a:chExt cx="11057162" cy="5106869"/>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377874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4A2B3C-6275-1848-8448-AE28BD34AAB8}"/>
              </a:ext>
            </a:extLst>
          </p:cNvPr>
          <p:cNvPicPr>
            <a:picLocks noChangeAspect="1"/>
          </p:cNvPicPr>
          <p:nvPr/>
        </p:nvPicPr>
        <p:blipFill rotWithShape="1">
          <a:blip r:embed="rId2"/>
          <a:srcRect l="7048" t="14620" r="8372" b="3243"/>
          <a:stretch/>
        </p:blipFill>
        <p:spPr>
          <a:xfrm>
            <a:off x="1356684" y="1375998"/>
            <a:ext cx="9483394" cy="4933322"/>
          </a:xfrm>
          <a:prstGeom prst="roundRect">
            <a:avLst>
              <a:gd name="adj" fmla="val 4402"/>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1D527D6C-8667-3E4F-B7BF-84F6FF224E43}"/>
              </a:ext>
            </a:extLst>
          </p:cNvPr>
          <p:cNvSpPr>
            <a:spLocks noGrp="1"/>
          </p:cNvSpPr>
          <p:nvPr>
            <p:ph type="title"/>
          </p:nvPr>
        </p:nvSpPr>
        <p:spPr/>
        <p:txBody>
          <a:bodyPr/>
          <a:lstStyle/>
          <a:p>
            <a:r>
              <a:rPr lang="zh-CN" altLang="en-US" dirty="0"/>
              <a:t>服务器的性能趋势</a:t>
            </a:r>
          </a:p>
        </p:txBody>
      </p:sp>
    </p:spTree>
    <p:extLst>
      <p:ext uri="{BB962C8B-B14F-4D97-AF65-F5344CB8AC3E}">
        <p14:creationId xmlns:p14="http://schemas.microsoft.com/office/powerpoint/2010/main" val="229662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A5F3B3-75C5-F14A-9C11-5ECEB0B8297D}"/>
              </a:ext>
            </a:extLst>
          </p:cNvPr>
          <p:cNvPicPr>
            <a:picLocks noChangeAspect="1"/>
          </p:cNvPicPr>
          <p:nvPr/>
        </p:nvPicPr>
        <p:blipFill rotWithShape="1">
          <a:blip r:embed="rId2"/>
          <a:srcRect l="6367" t="14216" r="8494" b="5476"/>
          <a:stretch/>
        </p:blipFill>
        <p:spPr>
          <a:xfrm>
            <a:off x="1172823" y="1340768"/>
            <a:ext cx="9865096" cy="4909670"/>
          </a:xfrm>
          <a:prstGeom prst="roundRect">
            <a:avLst>
              <a:gd name="adj" fmla="val 5268"/>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5179248-A03C-E042-88A9-EB72C44C8C9F}"/>
              </a:ext>
            </a:extLst>
          </p:cNvPr>
          <p:cNvSpPr>
            <a:spLocks noGrp="1"/>
          </p:cNvSpPr>
          <p:nvPr>
            <p:ph type="title"/>
          </p:nvPr>
        </p:nvSpPr>
        <p:spPr/>
        <p:txBody>
          <a:bodyPr/>
          <a:lstStyle/>
          <a:p>
            <a:r>
              <a:rPr lang="en-US" altLang="zh-CN" dirty="0"/>
              <a:t>GPU</a:t>
            </a:r>
            <a:r>
              <a:rPr lang="zh-CN" altLang="en-US" dirty="0"/>
              <a:t> 性能趋势</a:t>
            </a:r>
          </a:p>
        </p:txBody>
      </p:sp>
    </p:spTree>
    <p:extLst>
      <p:ext uri="{BB962C8B-B14F-4D97-AF65-F5344CB8AC3E}">
        <p14:creationId xmlns:p14="http://schemas.microsoft.com/office/powerpoint/2010/main" val="294821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A037A7-289B-2742-A3EC-E1B7E252AE02}"/>
              </a:ext>
            </a:extLst>
          </p:cNvPr>
          <p:cNvPicPr>
            <a:picLocks noChangeAspect="1"/>
          </p:cNvPicPr>
          <p:nvPr/>
        </p:nvPicPr>
        <p:blipFill rotWithShape="1">
          <a:blip r:embed="rId2"/>
          <a:srcRect l="8351" t="14195" r="8151" b="5613"/>
          <a:stretch/>
        </p:blipFill>
        <p:spPr>
          <a:xfrm>
            <a:off x="1201837" y="1316649"/>
            <a:ext cx="9636965" cy="4892613"/>
          </a:xfrm>
          <a:prstGeom prst="roundRect">
            <a:avLst>
              <a:gd name="adj" fmla="val 4589"/>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8579779-42BB-5B4C-8462-8FF25ACD12BA}"/>
              </a:ext>
            </a:extLst>
          </p:cNvPr>
          <p:cNvSpPr>
            <a:spLocks noGrp="1"/>
          </p:cNvSpPr>
          <p:nvPr>
            <p:ph type="title"/>
          </p:nvPr>
        </p:nvSpPr>
        <p:spPr/>
        <p:txBody>
          <a:bodyPr/>
          <a:lstStyle/>
          <a:p>
            <a:r>
              <a:rPr lang="zh-CN" altLang="en-US" dirty="0"/>
              <a:t>超算中心的性能</a:t>
            </a:r>
          </a:p>
        </p:txBody>
      </p:sp>
    </p:spTree>
    <p:extLst>
      <p:ext uri="{BB962C8B-B14F-4D97-AF65-F5344CB8AC3E}">
        <p14:creationId xmlns:p14="http://schemas.microsoft.com/office/powerpoint/2010/main" val="233338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DE46E52-43CE-7844-9F38-FC0F957AF731}"/>
              </a:ext>
            </a:extLst>
          </p:cNvPr>
          <p:cNvPicPr>
            <a:picLocks noChangeAspect="1"/>
          </p:cNvPicPr>
          <p:nvPr/>
        </p:nvPicPr>
        <p:blipFill rotWithShape="1">
          <a:blip r:embed="rId2"/>
          <a:srcRect l="2609" t="15086" r="9703" b="6594"/>
          <a:stretch/>
        </p:blipFill>
        <p:spPr>
          <a:xfrm>
            <a:off x="966698" y="1335147"/>
            <a:ext cx="10263365" cy="4902165"/>
          </a:xfrm>
          <a:prstGeom prst="roundRect">
            <a:avLst>
              <a:gd name="adj" fmla="val 4153"/>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5B1389DE-505F-5242-98F4-7F3B54EC3FF5}"/>
              </a:ext>
            </a:extLst>
          </p:cNvPr>
          <p:cNvSpPr>
            <a:spLocks noGrp="1"/>
          </p:cNvSpPr>
          <p:nvPr>
            <p:ph type="title"/>
          </p:nvPr>
        </p:nvSpPr>
        <p:spPr/>
        <p:txBody>
          <a:bodyPr/>
          <a:lstStyle/>
          <a:p>
            <a:r>
              <a:rPr lang="zh-CN" altLang="en-US" dirty="0"/>
              <a:t>训练 </a:t>
            </a:r>
            <a:r>
              <a:rPr lang="en-US" altLang="zh-CN" dirty="0"/>
              <a:t>AI</a:t>
            </a:r>
            <a:r>
              <a:rPr lang="zh-CN" altLang="en-US" dirty="0"/>
              <a:t> 大模型的时间</a:t>
            </a:r>
          </a:p>
        </p:txBody>
      </p:sp>
    </p:spTree>
    <p:extLst>
      <p:ext uri="{BB962C8B-B14F-4D97-AF65-F5344CB8AC3E}">
        <p14:creationId xmlns:p14="http://schemas.microsoft.com/office/powerpoint/2010/main" val="105576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32583</TotalTime>
  <Words>667</Words>
  <Application>Microsoft Macintosh PowerPoint</Application>
  <PresentationFormat>自定义</PresentationFormat>
  <Paragraphs>135</Paragraphs>
  <Slides>30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30</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服务器的性能趋势</vt:lpstr>
      <vt:lpstr>GPU 性能趋势</vt:lpstr>
      <vt:lpstr>计算机架构的新黄金时代</vt:lpstr>
      <vt:lpstr>编译器的黄金时代</vt:lpstr>
      <vt:lpstr>超算中心的性能</vt:lpstr>
      <vt:lpstr>训练 AI 大模型的时间</vt:lpstr>
      <vt:lpstr>逻辑电路技术趋势预测</vt:lpstr>
      <vt:lpstr>谁会在乎算力呢？</vt:lpstr>
      <vt:lpstr>PowerPoint 演示文稿</vt:lpstr>
      <vt:lpstr>PowerPoint 演示文稿</vt:lpstr>
      <vt:lpstr>PowerPoint 演示文稿</vt:lpstr>
      <vt:lpstr>你真的在乎算力？</vt:lpstr>
      <vt:lpstr>读取数据与计算的计算换算</vt:lpstr>
      <vt:lpstr>计算密集型</vt:lpstr>
      <vt:lpstr>ZOMI并不是很在乎算力</vt:lpstr>
      <vt:lpstr>PowerPoint 演示文稿</vt:lpstr>
      <vt:lpstr>内存、带宽、时延</vt:lpstr>
      <vt:lpstr>DAXPY 计算 DEMO</vt:lpstr>
      <vt:lpstr>光与电的传播速度</vt:lpstr>
      <vt:lpstr>光与电的传播速度</vt:lpstr>
      <vt:lpstr>光与电的传播速度</vt:lpstr>
      <vt:lpstr>处理器内部</vt:lpstr>
      <vt:lpstr>DAXPY 计算 DEMO</vt:lpstr>
      <vt:lpstr>不同芯片产品的计算性能</vt:lpstr>
      <vt:lpstr>Mythbusters Demo GPU versus CPU</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5539</cp:revision>
  <dcterms:created xsi:type="dcterms:W3CDTF">2015-01-14T10:38:57Z</dcterms:created>
  <dcterms:modified xsi:type="dcterms:W3CDTF">2023-03-20T07:51:34Z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